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2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</p:sldIdLst>
  <p:sldSz cx="9144000" cy="5143500" type="screen16x9"/>
  <p:notesSz cx="6858000" cy="9144000"/>
  <p:embeddedFontLst>
    <p:embeddedFont>
      <p:font typeface="Inter" panose="02000503000000020004" pitchFamily="2" charset="0"/>
      <p:regular r:id=""/>
      <p:bold r:id=""/>
      <p:italic r:id=""/>
      <p:boldItalic r:id=""/>
    </p:embeddedFont>
    <p:embeddedFont>
      <p:font typeface="Inter Black" panose="02000503000000020004" pitchFamily="2" charset="0"/>
      <p:bold r:id=""/>
      <p:italic r:id="rId91"/>
      <p:boldItalic r:id=""/>
    </p:embeddedFont>
    <p:embeddedFont>
      <p:font typeface="Inter ExtraBold" panose="02000503000000020004" pitchFamily="2" charset="0"/>
      <p:bold r:id=""/>
      <p:italic r:id="rId92"/>
      <p:boldItalic r:id=""/>
    </p:embeddedFont>
    <p:embeddedFont>
      <p:font typeface="Inter Medium" panose="02000503000000020004" pitchFamily="2" charset="0"/>
      <p:regular r:id=""/>
      <p:bold r:id=""/>
      <p:italic r:id=""/>
      <p:boldItalic r:id="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5464">
          <p15:clr>
            <a:srgbClr val="747775"/>
          </p15:clr>
        </p15:guide>
        <p15:guide id="4" pos="296">
          <p15:clr>
            <a:srgbClr val="747775"/>
          </p15:clr>
        </p15:guide>
        <p15:guide id="5" orient="horz" pos="307">
          <p15:clr>
            <a:srgbClr val="747775"/>
          </p15:clr>
        </p15:guide>
        <p15:guide id="6" orient="horz" pos="293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44"/>
  </p:normalViewPr>
  <p:slideViewPr>
    <p:cSldViewPr snapToGrid="0">
      <p:cViewPr varScale="1">
        <p:scale>
          <a:sx n="154" d="100"/>
          <a:sy n="154" d="100"/>
        </p:scale>
        <p:origin x="984" y="192"/>
      </p:cViewPr>
      <p:guideLst>
        <p:guide orient="horz" pos="1620"/>
        <p:guide pos="2880"/>
        <p:guide pos="5464"/>
        <p:guide pos="296"/>
        <p:guide orient="horz" pos="307"/>
        <p:guide orient="horz"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0b6dc02ce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0b6dc02ce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0b6dc02c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0b6dc02c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3e5a68ba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3e5a68ba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3e5a68ba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03e5a68ba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3e5a68ba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3e5a68ba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3e5a68ba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3e5a68ba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0b6dc02c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f0b6dc02c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0b6dc02ce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f0b6dc02ce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0b6dc02ce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f0b6dc02ce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0b6dc02c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0b6dc02c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0b6dc02c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0b6dc02c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0b6dc02c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0b6dc02c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0b6dc02c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f0b6dc02c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0b6dc02c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f0b6dc02c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0b6dc02c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0b6dc02c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0b6dc02ce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0b6dc02ce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f0b6dc02c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f0b6dc02c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0b6dc02c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f0b6dc02c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f0b6dc02c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f0b6dc02c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0b6dc02c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f0b6dc02c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f0b6dc02ce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f0b6dc02ce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0b6dc02c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f0b6dc02c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0b6dc02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0b6dc02c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f0b6dc02c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f0b6dc02ce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f0b6dc02c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f0b6dc02ce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0b6dc02c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f0b6dc02c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0b6dc02c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f0b6dc02c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f0b6dc02c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f0b6dc02c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f0b6dc02ce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f0b6dc02ce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007ccd9d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007ccd9d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f0b6dc02ce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f0b6dc02ce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f0b6dc02ce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f0b6dc02ce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f0b6dc02ce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f0b6dc02ce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0b6dc02c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0b6dc02c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f0b6dc02c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f0b6dc02c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f0b6dc02ce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f0b6dc02ce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f0b6dc02ce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f0b6dc02ce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0b6dc02ce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f0b6dc02ce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f0b6dc02c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f0b6dc02ce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f0b6dc02ce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f0b6dc02ce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f0b6dc02ce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f0b6dc02ce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f0b6dc02ce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f0b6dc02ce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f0b6dc02ce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f0b6dc02ce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f0b6dc02ce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f0b6dc02ce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0b6dc02c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f0b6dc02c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f0b6dc02ce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f0b6dc02ce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f0b6dc02ce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f0b6dc02ce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f0b6dc02ce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f0b6dc02ce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f0b6dc02ce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f0b6dc02ce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f0b6dc02ce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f0b6dc02ce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f0b6dc02ce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f0b6dc02ce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f0b6dc02ce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f0b6dc02ce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03e5a68ba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03e5a68ba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03e5a68b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03e5a68ba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f0b6dc02ce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f0b6dc02ce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0b6dc02c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0b6dc02c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f0b6dc02ce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f0b6dc02ce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f0b6dc02ce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f0b6dc02ce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f0b6dc02ce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f0b6dc02ce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f0b6dc02ce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f0b6dc02ce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f0b6dc02ce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f0b6dc02ce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f0b6dc02ce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f0b6dc02ce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f0b6dc02ce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f0b6dc02ce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f0b6dc02ce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f0b6dc02ce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f0b6dc02ce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f0b6dc02ce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f0b6dc02ce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f0b6dc02ce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0b6dc02c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0b6dc02c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0b6dc02ce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0b6dc02ce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f0b6dc02ce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f0b6dc02ce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f0b6dc02ce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f0b6dc02ce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f0b6dc02ce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f0b6dc02ce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f0b6dc02ce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f0b6dc02ce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f0b6dc02ce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f0b6dc02ce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f0b6dc02ce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f0b6dc02ce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f0b6dc02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f0b6dc02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f0b6dc02ce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f0b6dc02ce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f0b6dc02ce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f0b6dc02ce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0b6dc02c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0b6dc02c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f0b6dc02ce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f0b6dc02ce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f0b6dc02ce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f0b6dc02ce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f0b6dc02ce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f0b6dc02ce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03e5a68ba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03e5a68ba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f0b6dc02ce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f0b6dc02ce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f0b6dc02ce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f0b6dc02ce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f0b6dc02ce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f0b6dc02ce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f0b6dc02ce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f0b6dc02ce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f0b6dc02ce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f0b6dc02ce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0b6dc02c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0b6dc02c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antosec" TargetMode="External"/><Relationship Id="rId3" Type="http://schemas.openxmlformats.org/officeDocument/2006/relationships/hyperlink" Target="http://tantosec.com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x.com/TantoSecurity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www.linkedin.com/company/tantosec/" TargetMode="External"/><Relationship Id="rId9" Type="http://schemas.openxmlformats.org/officeDocument/2006/relationships/image" Target="../media/image4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gray 1">
  <p:cSld name="SECTION_HEADER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white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 name">
  <p:cSld name="SECTION_HEADER_1_1_1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0" y="0"/>
            <a:ext cx="324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" name="Google Shape;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325" y="0"/>
            <a:ext cx="1342050" cy="13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3"/>
          <p:cNvSpPr>
            <a:spLocks noGrp="1"/>
          </p:cNvSpPr>
          <p:nvPr>
            <p:ph type="pic" idx="2"/>
          </p:nvPr>
        </p:nvSpPr>
        <p:spPr>
          <a:xfrm>
            <a:off x="3243300" y="6475"/>
            <a:ext cx="5901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- white">
  <p:cSld name="CUSTOM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-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- gray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white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gray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black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white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photo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11700" y="32267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sz="2800">
                <a:solidFill>
                  <a:srgbClr val="FF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gray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black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- white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7183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- gray">
  <p:cSld name="ONE_COLUMN_TEXT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7183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- black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7183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- photo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- gray">
  <p:cSld name="MAIN_POIN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- black">
  <p:cSld name="MAIN_POIN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- red">
  <p:cSld name="MAIN_POIN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photo 2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subTitle" idx="1"/>
          </p:nvPr>
        </p:nvSpPr>
        <p:spPr>
          <a:xfrm>
            <a:off x="311700" y="2275800"/>
            <a:ext cx="8520600" cy="5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sz="2800">
                <a:solidFill>
                  <a:srgbClr val="FF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- gray / white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/>
          <p:nvPr/>
        </p:nvSpPr>
        <p:spPr>
          <a:xfrm>
            <a:off x="-49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" name="Google Shape;112;p3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- red / black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/>
          <p:nvPr/>
        </p:nvSpPr>
        <p:spPr>
          <a:xfrm>
            <a:off x="-49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" name="Google Shape;118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white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4" name="Google Shape;124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black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27" name="Google Shape;12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red">
  <p:cSld name="CAPTION_ONLY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30" name="Google Shape;130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">
  <p:cSld name="CAPTION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3" name="Google Shape;13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550" y="2727909"/>
            <a:ext cx="810610" cy="8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67" y="897875"/>
            <a:ext cx="807766" cy="80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161" y="897875"/>
            <a:ext cx="810610" cy="81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50" y="1812586"/>
            <a:ext cx="810000" cy="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1935" y="1812339"/>
            <a:ext cx="810000" cy="80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9261" y="1814313"/>
            <a:ext cx="810000" cy="80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5602" y="897875"/>
            <a:ext cx="810000" cy="8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1564" y="897875"/>
            <a:ext cx="807766" cy="8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74020" y="1812658"/>
            <a:ext cx="810610" cy="80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86035" y="2726219"/>
            <a:ext cx="807766" cy="80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2855" y="2725612"/>
            <a:ext cx="810610" cy="8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9210" y="2724875"/>
            <a:ext cx="810610" cy="80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61849" y="2692975"/>
            <a:ext cx="810610" cy="80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98433" y="897875"/>
            <a:ext cx="810610" cy="8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61874" y="897875"/>
            <a:ext cx="807766" cy="80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94777" y="3639780"/>
            <a:ext cx="810610" cy="8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492187" y="3639780"/>
            <a:ext cx="810610" cy="8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22471" y="897875"/>
            <a:ext cx="807766" cy="80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166692" y="3639780"/>
            <a:ext cx="810610" cy="80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817797" y="3639780"/>
            <a:ext cx="810610" cy="80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49549" y="3639780"/>
            <a:ext cx="810610" cy="8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972157" y="3639780"/>
            <a:ext cx="810610" cy="8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296570" y="2723919"/>
            <a:ext cx="810610" cy="80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819215" y="2725316"/>
            <a:ext cx="807766" cy="8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136715" y="1811444"/>
            <a:ext cx="807766" cy="8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296566" y="1810897"/>
            <a:ext cx="810610" cy="8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7621346" y="1814313"/>
            <a:ext cx="810000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- white">
  <p:cSld name="BIG_NUMBER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3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7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- gray">
  <p:cSld name="BIG_NUMB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6" name="Google Shape;166;p3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7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- black">
  <p:cSld name="BIG_NUMB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7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- red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7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no photo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sz="2800">
                <a:solidFill>
                  <a:srgbClr val="FF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BLANK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ray">
  <p:cSld name="BLANK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ed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ro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/>
          <p:nvPr/>
        </p:nvSpPr>
        <p:spPr>
          <a:xfrm>
            <a:off x="125" y="1932300"/>
            <a:ext cx="91440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Thank you     </a:t>
            </a:r>
            <a:endParaRPr sz="42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186" name="Google Shape;186;p45"/>
          <p:cNvSpPr txBox="1"/>
          <p:nvPr/>
        </p:nvSpPr>
        <p:spPr>
          <a:xfrm>
            <a:off x="3163950" y="2749500"/>
            <a:ext cx="281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tantosec.com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7" name="Google Shape;187;p4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00" y="4395650"/>
            <a:ext cx="350851" cy="35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9525" y="4395651"/>
            <a:ext cx="350851" cy="35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7750" y="4395651"/>
            <a:ext cx="350851" cy="3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red pho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red  1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lack photo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lack 1">
  <p:cSld name="SECTION_HEADER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gray photo">
  <p:cSld name="SECTION_HEADER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ExtraBold"/>
              <a:buNone/>
              <a:defRPr sz="28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20"/>
              <a:t>How I fully compromised the “most advanced code execution system in the world”</a:t>
            </a:r>
            <a:endParaRPr sz="4120"/>
          </a:p>
        </p:txBody>
      </p:sp>
      <p:sp>
        <p:nvSpPr>
          <p:cNvPr id="196" name="Google Shape;196;p46"/>
          <p:cNvSpPr txBox="1">
            <a:spLocks noGrp="1"/>
          </p:cNvSpPr>
          <p:nvPr>
            <p:ph type="subTitle" idx="1"/>
          </p:nvPr>
        </p:nvSpPr>
        <p:spPr>
          <a:xfrm>
            <a:off x="311700" y="32267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Daniel Cooper</a:t>
            </a:r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975" y="65175"/>
            <a:ext cx="6754050" cy="501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975" y="65175"/>
            <a:ext cx="6754050" cy="501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6"/>
          <p:cNvSpPr/>
          <p:nvPr/>
        </p:nvSpPr>
        <p:spPr>
          <a:xfrm>
            <a:off x="3341175" y="236875"/>
            <a:ext cx="1687800" cy="745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975" y="65175"/>
            <a:ext cx="6754050" cy="501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7"/>
          <p:cNvSpPr/>
          <p:nvPr/>
        </p:nvSpPr>
        <p:spPr>
          <a:xfrm>
            <a:off x="1396700" y="1446025"/>
            <a:ext cx="1687800" cy="745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8" name="Google Shape;278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975" y="65175"/>
            <a:ext cx="6754050" cy="501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8"/>
          <p:cNvSpPr/>
          <p:nvPr/>
        </p:nvSpPr>
        <p:spPr>
          <a:xfrm>
            <a:off x="1332525" y="4229500"/>
            <a:ext cx="1687800" cy="745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975" y="65175"/>
            <a:ext cx="6754050" cy="501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9"/>
          <p:cNvSpPr/>
          <p:nvPr/>
        </p:nvSpPr>
        <p:spPr>
          <a:xfrm>
            <a:off x="5848275" y="4224575"/>
            <a:ext cx="1687800" cy="745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initial red flag</a:t>
            </a:r>
            <a:endParaRPr/>
          </a:p>
        </p:txBody>
      </p:sp>
      <p:pic>
        <p:nvPicPr>
          <p:cNvPr id="298" name="Google Shape;2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78425"/>
            <a:ext cx="3131149" cy="34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951" y="1904414"/>
            <a:ext cx="5161351" cy="13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0"/>
          <p:cNvSpPr/>
          <p:nvPr/>
        </p:nvSpPr>
        <p:spPr>
          <a:xfrm>
            <a:off x="695900" y="2373850"/>
            <a:ext cx="1411500" cy="306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60"/>
          <p:cNvSpPr/>
          <p:nvPr/>
        </p:nvSpPr>
        <p:spPr>
          <a:xfrm>
            <a:off x="670625" y="3942650"/>
            <a:ext cx="1411500" cy="306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a worker run a submission?</a:t>
            </a:r>
            <a:endParaRPr/>
          </a:p>
        </p:txBody>
      </p:sp>
      <p:pic>
        <p:nvPicPr>
          <p:cNvPr id="308" name="Google Shape;3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434" y="285775"/>
            <a:ext cx="6531140" cy="39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isolate?</a:t>
            </a:r>
            <a:endParaRPr/>
          </a:p>
        </p:txBody>
      </p:sp>
      <p:pic>
        <p:nvPicPr>
          <p:cNvPr id="315" name="Google Shape;3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00" y="1402325"/>
            <a:ext cx="8761902" cy="25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750" y="461788"/>
            <a:ext cx="7096504" cy="42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&lt;Side Note&gt;</a:t>
            </a:r>
            <a:endParaRPr/>
          </a:p>
        </p:txBody>
      </p:sp>
      <p:sp>
        <p:nvSpPr>
          <p:cNvPr id="328" name="Google Shape;328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/>
          <p:nvPr/>
        </p:nvSpPr>
        <p:spPr>
          <a:xfrm>
            <a:off x="469175" y="1158225"/>
            <a:ext cx="22746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DANIEL COOPER</a:t>
            </a:r>
            <a:endParaRPr sz="24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03" name="Google Shape;203;p47"/>
          <p:cNvSpPr txBox="1"/>
          <p:nvPr/>
        </p:nvSpPr>
        <p:spPr>
          <a:xfrm>
            <a:off x="469175" y="2098500"/>
            <a:ext cx="2404200" cy="26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Security Consultant</a:t>
            </a: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at Tanto Security</a:t>
            </a: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Occasionally plays on CTFs for teams such as Blitzkrieg and Emu Exploit</a:t>
            </a: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(under the username ssparrow)</a:t>
            </a: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04" name="Google Shape;204;p47"/>
          <p:cNvPicPr preferRelativeResize="0"/>
          <p:nvPr/>
        </p:nvPicPr>
        <p:blipFill rotWithShape="1">
          <a:blip r:embed="rId3">
            <a:alphaModFix/>
          </a:blip>
          <a:srcRect t="4911" b="7843"/>
          <a:stretch/>
        </p:blipFill>
        <p:spPr>
          <a:xfrm>
            <a:off x="3248625" y="0"/>
            <a:ext cx="5895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Maybe there is something here</a:t>
            </a:r>
            <a:endParaRPr/>
          </a:p>
        </p:txBody>
      </p:sp>
      <p:pic>
        <p:nvPicPr>
          <p:cNvPr id="334" name="Google Shape;3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28964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&lt;/Side Note&gt;</a:t>
            </a:r>
            <a:endParaRPr/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plan</a:t>
            </a:r>
            <a:r>
              <a:rPr lang="en-GB" baseline="30000"/>
              <a:t>TM</a:t>
            </a:r>
            <a:endParaRPr baseline="30000"/>
          </a:p>
        </p:txBody>
      </p:sp>
      <p:sp>
        <p:nvSpPr>
          <p:cNvPr id="347" name="Google Shape;347;p67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touch the Linux sandboxing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Instead, look for flaws in the Ruby application</a:t>
            </a:r>
            <a:endParaRPr/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Searching for a foothold</a:t>
            </a:r>
            <a:endParaRPr/>
          </a:p>
        </p:txBody>
      </p:sp>
      <p:sp>
        <p:nvSpPr>
          <p:cNvPr id="354" name="Google Shape;354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a few minutes of searching…</a:t>
            </a:r>
            <a:endParaRPr/>
          </a:p>
        </p:txBody>
      </p:sp>
      <p:pic>
        <p:nvPicPr>
          <p:cNvPr id="360" name="Google Shape;36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9788"/>
            <a:ext cx="8839202" cy="883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69"/>
          <p:cNvCxnSpPr/>
          <p:nvPr/>
        </p:nvCxnSpPr>
        <p:spPr>
          <a:xfrm>
            <a:off x="7366025" y="1201675"/>
            <a:ext cx="576600" cy="11664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" name="Google Shape;362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Blacklist implementation</a:t>
            </a:r>
            <a:endParaRPr/>
          </a:p>
        </p:txBody>
      </p:sp>
      <p:sp>
        <p:nvSpPr>
          <p:cNvPr id="368" name="Google Shape;368;p70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python3 script.py &lt;ATTACKER CONTROLLED INPUT&gt;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Cannot use: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$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&amp;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&lt;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|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`</a:t>
            </a:r>
            <a:endParaRPr/>
          </a:p>
        </p:txBody>
      </p:sp>
      <p:sp>
        <p:nvSpPr>
          <p:cNvPr id="369" name="Google Shape;369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Newline Injection</a:t>
            </a:r>
            <a:endParaRPr/>
          </a:p>
        </p:txBody>
      </p:sp>
      <p:sp>
        <p:nvSpPr>
          <p:cNvPr id="375" name="Google Shape;375;p71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“python3 script.py XYZ\nid”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Becomes a multiline script and executes multiple commands: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python3 script.py XYZ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id</a:t>
            </a:r>
            <a:endParaRPr/>
          </a:p>
        </p:txBody>
      </p:sp>
      <p:pic>
        <p:nvPicPr>
          <p:cNvPr id="376" name="Google Shape;3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50" y="3112613"/>
            <a:ext cx="33147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50" y="1152475"/>
            <a:ext cx="4536660" cy="4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1"/>
          <p:cNvSpPr/>
          <p:nvPr/>
        </p:nvSpPr>
        <p:spPr>
          <a:xfrm>
            <a:off x="3333650" y="1183550"/>
            <a:ext cx="1238400" cy="3648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71"/>
          <p:cNvSpPr txBox="1"/>
          <p:nvPr/>
        </p:nvSpPr>
        <p:spPr>
          <a:xfrm>
            <a:off x="3609825" y="695325"/>
            <a:ext cx="2416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Attacker Controlled</a:t>
            </a:r>
            <a:endParaRPr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Newline Injection in action</a:t>
            </a:r>
            <a:endParaRPr/>
          </a:p>
        </p:txBody>
      </p:sp>
      <p:pic>
        <p:nvPicPr>
          <p:cNvPr id="386" name="Google Shape;38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7215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950" y="2861675"/>
            <a:ext cx="4517650" cy="21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2"/>
          <p:cNvSpPr/>
          <p:nvPr/>
        </p:nvSpPr>
        <p:spPr>
          <a:xfrm>
            <a:off x="3190550" y="2529825"/>
            <a:ext cx="1238400" cy="3648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 was easy!</a:t>
            </a:r>
            <a:endParaRPr/>
          </a:p>
        </p:txBody>
      </p:sp>
      <p:sp>
        <p:nvSpPr>
          <p:cNvPr id="395" name="Google Shape;395;p73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Have we pwned the system?</a:t>
            </a:r>
            <a:endParaRPr/>
          </a:p>
        </p:txBody>
      </p:sp>
      <p:sp>
        <p:nvSpPr>
          <p:cNvPr id="396" name="Google Shape;396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88" y="0"/>
            <a:ext cx="80188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4"/>
          <p:cNvSpPr txBox="1"/>
          <p:nvPr/>
        </p:nvSpPr>
        <p:spPr>
          <a:xfrm>
            <a:off x="2973875" y="638000"/>
            <a:ext cx="1299000" cy="18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Read Judge0 source code</a:t>
            </a:r>
            <a:endParaRPr sz="1800"/>
          </a:p>
        </p:txBody>
      </p:sp>
      <p:sp>
        <p:nvSpPr>
          <p:cNvPr id="403" name="Google Shape;403;p74"/>
          <p:cNvSpPr txBox="1"/>
          <p:nvPr/>
        </p:nvSpPr>
        <p:spPr>
          <a:xfrm>
            <a:off x="6918950" y="763800"/>
            <a:ext cx="1548300" cy="18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Discover blacklist insecurely implemented</a:t>
            </a:r>
            <a:endParaRPr sz="1800"/>
          </a:p>
        </p:txBody>
      </p:sp>
      <p:sp>
        <p:nvSpPr>
          <p:cNvPr id="404" name="Google Shape;404;p74"/>
          <p:cNvSpPr txBox="1"/>
          <p:nvPr/>
        </p:nvSpPr>
        <p:spPr>
          <a:xfrm>
            <a:off x="2925350" y="3368450"/>
            <a:ext cx="1548300" cy="18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Blacklist turns out to add literally nothing to security</a:t>
            </a:r>
            <a:endParaRPr sz="1800"/>
          </a:p>
        </p:txBody>
      </p:sp>
      <p:sp>
        <p:nvSpPr>
          <p:cNvPr id="405" name="Google Shape;405;p74"/>
          <p:cNvSpPr txBox="1"/>
          <p:nvPr/>
        </p:nvSpPr>
        <p:spPr>
          <a:xfrm>
            <a:off x="6918950" y="3262800"/>
            <a:ext cx="1548300" cy="18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Blacklist turns out to add literally nothing to security</a:t>
            </a:r>
            <a:endParaRPr sz="1800"/>
          </a:p>
        </p:txBody>
      </p:sp>
      <p:sp>
        <p:nvSpPr>
          <p:cNvPr id="406" name="Google Shape;406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 Time</a:t>
            </a:r>
            <a:endParaRPr baseline="30000"/>
          </a:p>
        </p:txBody>
      </p:sp>
      <p:sp>
        <p:nvSpPr>
          <p:cNvPr id="211" name="Google Shape;211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the blacklist unnecessary?</a:t>
            </a:r>
            <a:endParaRPr/>
          </a:p>
        </p:txBody>
      </p:sp>
      <p:pic>
        <p:nvPicPr>
          <p:cNvPr id="412" name="Google Shape;4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88" y="1017725"/>
            <a:ext cx="787162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012" y="720550"/>
            <a:ext cx="5699974" cy="37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3400"/>
            <a:ext cx="8839200" cy="359669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31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3600"/>
            <a:ext cx="8839204" cy="275631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32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1088"/>
            <a:ext cx="8839200" cy="312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012" y="720550"/>
            <a:ext cx="5699974" cy="37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33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about here?</a:t>
            </a:r>
            <a:endParaRPr/>
          </a:p>
        </p:txBody>
      </p:sp>
      <p:sp>
        <p:nvSpPr>
          <p:cNvPr id="439" name="Google Shape;439;p79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Can we control these file paths? What is boxdir, tmpdir?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What about symlinks?</a:t>
            </a:r>
            <a:endParaRPr/>
          </a:p>
        </p:txBody>
      </p:sp>
      <p:pic>
        <p:nvPicPr>
          <p:cNvPr id="440" name="Google Shape;44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664"/>
            <a:ext cx="9144001" cy="168512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Isolate works</a:t>
            </a:r>
            <a:endParaRPr/>
          </a:p>
        </p:txBody>
      </p:sp>
      <p:pic>
        <p:nvPicPr>
          <p:cNvPr id="447" name="Google Shape;44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88" y="1081588"/>
            <a:ext cx="83343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00" y="2409650"/>
            <a:ext cx="8334374" cy="74654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80"/>
          <p:cNvSpPr txBox="1"/>
          <p:nvPr/>
        </p:nvSpPr>
        <p:spPr>
          <a:xfrm>
            <a:off x="404775" y="3408950"/>
            <a:ext cx="83343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folder is shared with the sandbox</a:t>
            </a:r>
            <a:endParaRPr sz="22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 will go into (much) more detail later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0" name="Google Shape;450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it doesn’t work</a:t>
            </a:r>
            <a:endParaRPr/>
          </a:p>
        </p:txBody>
      </p:sp>
      <p:sp>
        <p:nvSpPr>
          <p:cNvPr id="456" name="Google Shape;456;p81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rm -rf doesn’t follow symlinks :(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rgbClr val="999999"/>
                </a:solidFill>
              </a:rPr>
              <a:t>* except in some cases which</a:t>
            </a:r>
            <a:br>
              <a:rPr lang="en-GB" sz="800">
                <a:solidFill>
                  <a:srgbClr val="999999"/>
                </a:solidFill>
              </a:rPr>
            </a:br>
            <a:r>
              <a:rPr lang="en-GB" sz="800">
                <a:solidFill>
                  <a:srgbClr val="999999"/>
                </a:solidFill>
              </a:rPr>
              <a:t>   don’t work for Judge0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457" name="Google Shape;45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063" y="1765875"/>
            <a:ext cx="4397875" cy="300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012" y="720550"/>
            <a:ext cx="5699974" cy="37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interesting command line flag</a:t>
            </a:r>
            <a:endParaRPr/>
          </a:p>
        </p:txBody>
      </p:sp>
      <p:pic>
        <p:nvPicPr>
          <p:cNvPr id="465" name="Google Shape;46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75" y="1263588"/>
            <a:ext cx="8781850" cy="18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42612"/>
            <a:ext cx="86772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we target?</a:t>
            </a:r>
            <a:endParaRPr/>
          </a:p>
        </p:txBody>
      </p:sp>
      <p:pic>
        <p:nvPicPr>
          <p:cNvPr id="473" name="Google Shape;47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887" y="1076600"/>
            <a:ext cx="340421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 Architecture reminder</a:t>
            </a:r>
            <a:endParaRPr/>
          </a:p>
        </p:txBody>
      </p:sp>
      <p:pic>
        <p:nvPicPr>
          <p:cNvPr id="480" name="Google Shape;48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963" y="1152475"/>
            <a:ext cx="5023374" cy="372857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Competitive Programming Contests</a:t>
            </a:r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One of my friends was trying to make a Contest Management System as a side project (For competitive programming competitions)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 like to hack stuff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 I was looking through his code and saw that he ran his code inside a sandbox called Judge0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 wondered how Judge0 implements its security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8" name="Google Shape;218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Crazy Idea</a:t>
            </a:r>
            <a:endParaRPr/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292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700" y="727071"/>
            <a:ext cx="4704149" cy="30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300" y="4213082"/>
            <a:ext cx="56578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063" y="193888"/>
            <a:ext cx="7497882" cy="475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7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Issue</a:t>
            </a:r>
            <a:endParaRPr/>
          </a:p>
        </p:txBody>
      </p:sp>
      <p:sp>
        <p:nvSpPr>
          <p:cNvPr id="503" name="Google Shape;503;p87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need to communicate with PostgreSQL without any libraries.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That’s fine, surely we can just implement the PostgreSQL specification?</a:t>
            </a:r>
            <a:endParaRPr/>
          </a:p>
        </p:txBody>
      </p:sp>
      <p:sp>
        <p:nvSpPr>
          <p:cNvPr id="504" name="Google Shape;504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188" y="2735575"/>
            <a:ext cx="4769700" cy="26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675" y="54100"/>
            <a:ext cx="3833350" cy="239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975" y="2902705"/>
            <a:ext cx="2347185" cy="228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3300" y="-37625"/>
            <a:ext cx="1995472" cy="19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172" y="1531949"/>
            <a:ext cx="4169650" cy="20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831500"/>
            <a:ext cx="3983150" cy="6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Pivoting to the Ruby on Rails service from Postgres</a:t>
            </a:r>
            <a:endParaRPr/>
          </a:p>
        </p:txBody>
      </p:sp>
      <p:pic>
        <p:nvPicPr>
          <p:cNvPr id="521" name="Google Shape;52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8" y="2282188"/>
            <a:ext cx="8899624" cy="5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9"/>
          <p:cNvSpPr txBox="1"/>
          <p:nvPr/>
        </p:nvSpPr>
        <p:spPr>
          <a:xfrm>
            <a:off x="3306600" y="1554600"/>
            <a:ext cx="32079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Put our payload inside $()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23" name="Google Shape;523;p89"/>
          <p:cNvCxnSpPr/>
          <p:nvPr/>
        </p:nvCxnSpPr>
        <p:spPr>
          <a:xfrm>
            <a:off x="4209750" y="1974100"/>
            <a:ext cx="31500" cy="438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13" y="644025"/>
            <a:ext cx="8291774" cy="385545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45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about the password?</a:t>
            </a:r>
            <a:endParaRPr/>
          </a:p>
        </p:txBody>
      </p:sp>
      <p:pic>
        <p:nvPicPr>
          <p:cNvPr id="536" name="Google Shape;53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6725"/>
            <a:ext cx="8839199" cy="115005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Attack Constraints</a:t>
            </a:r>
            <a:endParaRPr/>
          </a:p>
        </p:txBody>
      </p:sp>
      <p:sp>
        <p:nvSpPr>
          <p:cNvPr id="543" name="Google Shape;543;p92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Postgres password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enable network to be true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allow network to be true to allow enable network to be true</a:t>
            </a:r>
            <a:endParaRPr/>
          </a:p>
        </p:txBody>
      </p:sp>
      <p:sp>
        <p:nvSpPr>
          <p:cNvPr id="544" name="Google Shape;544;p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Trying to enable network features on the demo</a:t>
            </a:r>
            <a:endParaRPr/>
          </a:p>
        </p:txBody>
      </p:sp>
      <p:pic>
        <p:nvPicPr>
          <p:cNvPr id="550" name="Google Shape;55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175" y="255950"/>
            <a:ext cx="6125640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94"/>
          <p:cNvSpPr txBox="1"/>
          <p:nvPr/>
        </p:nvSpPr>
        <p:spPr>
          <a:xfrm>
            <a:off x="4698775" y="232750"/>
            <a:ext cx="2265300" cy="21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212121"/>
                </a:solidFill>
              </a:rPr>
              <a:t>Vuln that only works in extremely specific scenarios</a:t>
            </a:r>
            <a:endParaRPr sz="2200">
              <a:solidFill>
                <a:srgbClr val="212121"/>
              </a:solidFill>
            </a:endParaRPr>
          </a:p>
        </p:txBody>
      </p:sp>
      <p:sp>
        <p:nvSpPr>
          <p:cNvPr id="558" name="Google Shape;558;p94"/>
          <p:cNvSpPr txBox="1"/>
          <p:nvPr/>
        </p:nvSpPr>
        <p:spPr>
          <a:xfrm>
            <a:off x="4698775" y="2712725"/>
            <a:ext cx="2265300" cy="21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212121"/>
                </a:solidFill>
              </a:rPr>
              <a:t>Vuln that works in every scenario</a:t>
            </a:r>
            <a:endParaRPr sz="2200">
              <a:solidFill>
                <a:srgbClr val="212121"/>
              </a:solidFill>
            </a:endParaRPr>
          </a:p>
        </p:txBody>
      </p:sp>
      <p:sp>
        <p:nvSpPr>
          <p:cNvPr id="559" name="Google Shape;559;p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Judge0</a:t>
            </a:r>
            <a:endParaRPr/>
          </a:p>
        </p:txBody>
      </p:sp>
      <p:sp>
        <p:nvSpPr>
          <p:cNvPr id="224" name="Google Shape;224;p50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Competitive Programming Contests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offer RCE securely? 🤔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Difficult problem so people want to</a:t>
            </a:r>
            <a:br>
              <a:rPr lang="en-GB"/>
            </a:br>
            <a:r>
              <a:rPr lang="en-GB"/>
              <a:t>use a pre-existing solution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Judge0 has had a lot of thought put into this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They wrote a research paper on why it’s secure</a:t>
            </a:r>
            <a:br>
              <a:rPr lang="en-GB"/>
            </a:br>
            <a:r>
              <a:rPr lang="en-GB"/>
              <a:t>(I would rather look at the code myself though)</a:t>
            </a:r>
            <a:endParaRPr/>
          </a:p>
        </p:txBody>
      </p:sp>
      <p:pic>
        <p:nvPicPr>
          <p:cNvPr id="225" name="Google Shape;2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00" y="840012"/>
            <a:ext cx="4120826" cy="346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search for the perfect exploit</a:t>
            </a:r>
            <a:endParaRPr/>
          </a:p>
        </p:txBody>
      </p:sp>
      <p:sp>
        <p:nvSpPr>
          <p:cNvPr id="565" name="Google Shape;565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Symlinks, part 2</a:t>
            </a:r>
            <a:endParaRPr/>
          </a:p>
        </p:txBody>
      </p:sp>
      <p:pic>
        <p:nvPicPr>
          <p:cNvPr id="571" name="Google Shape;57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2963"/>
            <a:ext cx="8839199" cy="43758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difference between rm and chown</a:t>
            </a:r>
            <a:endParaRPr/>
          </a:p>
        </p:txBody>
      </p:sp>
      <p:pic>
        <p:nvPicPr>
          <p:cNvPr id="578" name="Google Shape;5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513" y="344725"/>
            <a:ext cx="6310982" cy="39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97"/>
          <p:cNvSpPr/>
          <p:nvPr/>
        </p:nvSpPr>
        <p:spPr>
          <a:xfrm>
            <a:off x="3143750" y="1297975"/>
            <a:ext cx="1352400" cy="222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0" name="Google Shape;580;p97"/>
          <p:cNvSpPr/>
          <p:nvPr/>
        </p:nvSpPr>
        <p:spPr>
          <a:xfrm>
            <a:off x="4572000" y="893275"/>
            <a:ext cx="2199000" cy="404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97"/>
          <p:cNvSpPr/>
          <p:nvPr/>
        </p:nvSpPr>
        <p:spPr>
          <a:xfrm>
            <a:off x="4572000" y="1884075"/>
            <a:ext cx="871500" cy="222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2" name="Google Shape;582;p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difference between rm and chown</a:t>
            </a:r>
            <a:endParaRPr/>
          </a:p>
        </p:txBody>
      </p:sp>
      <p:pic>
        <p:nvPicPr>
          <p:cNvPr id="588" name="Google Shape;5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513" y="329925"/>
            <a:ext cx="6310982" cy="39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98"/>
          <p:cNvSpPr/>
          <p:nvPr/>
        </p:nvSpPr>
        <p:spPr>
          <a:xfrm>
            <a:off x="3143750" y="1297975"/>
            <a:ext cx="2433000" cy="222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98"/>
          <p:cNvSpPr/>
          <p:nvPr/>
        </p:nvSpPr>
        <p:spPr>
          <a:xfrm>
            <a:off x="2486775" y="872950"/>
            <a:ext cx="829800" cy="222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1" name="Google Shape;591;p98"/>
          <p:cNvSpPr/>
          <p:nvPr/>
        </p:nvSpPr>
        <p:spPr>
          <a:xfrm>
            <a:off x="4572000" y="872950"/>
            <a:ext cx="866700" cy="222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2" name="Google Shape;592;p98"/>
          <p:cNvSpPr/>
          <p:nvPr/>
        </p:nvSpPr>
        <p:spPr>
          <a:xfrm>
            <a:off x="4572000" y="1864325"/>
            <a:ext cx="829800" cy="222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3" name="Google Shape;593;p98"/>
          <p:cNvSpPr/>
          <p:nvPr/>
        </p:nvSpPr>
        <p:spPr>
          <a:xfrm>
            <a:off x="2486775" y="1864325"/>
            <a:ext cx="829800" cy="222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4" name="Google Shape;594;p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</a:t>
            </a:r>
            <a:endParaRPr/>
          </a:p>
        </p:txBody>
      </p:sp>
      <p:sp>
        <p:nvSpPr>
          <p:cNvPr id="600" name="Google Shape;600;p99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Can chown arbitrary files to the current user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Was hopeful at first, as in the development environment we are a low privilege user, and chowning root owned files could have impact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However, in production the program is run as root</a:t>
            </a:r>
            <a:endParaRPr/>
          </a:p>
        </p:txBody>
      </p:sp>
      <p:pic>
        <p:nvPicPr>
          <p:cNvPr id="601" name="Google Shape;60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012" y="720550"/>
            <a:ext cx="5699974" cy="37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Wait a second…</a:t>
            </a:r>
            <a:endParaRPr/>
          </a:p>
        </p:txBody>
      </p:sp>
      <p:pic>
        <p:nvPicPr>
          <p:cNvPr id="608" name="Google Shape;60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9788"/>
            <a:ext cx="8839202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00"/>
          <p:cNvSpPr txBox="1"/>
          <p:nvPr/>
        </p:nvSpPr>
        <p:spPr>
          <a:xfrm>
            <a:off x="2152925" y="2907050"/>
            <a:ext cx="1905000" cy="1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👀</a:t>
            </a:r>
            <a:endParaRPr sz="10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this is a big deal</a:t>
            </a:r>
            <a:endParaRPr/>
          </a:p>
        </p:txBody>
      </p:sp>
      <p:sp>
        <p:nvSpPr>
          <p:cNvPr id="616" name="Google Shape;616;p101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look at a short animation to visualise everything that’s going 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</a:rPr>
              <a:t>Disclaimer: Some minor changes have been made to help simplify things (e.g. skipping some steps, renaming run to run.sh)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17" name="Google Shape;617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2"/>
          <p:cNvSpPr txBox="1">
            <a:spLocks noGrp="1"/>
          </p:cNvSpPr>
          <p:nvPr>
            <p:ph type="body" idx="1"/>
          </p:nvPr>
        </p:nvSpPr>
        <p:spPr>
          <a:xfrm>
            <a:off x="311700" y="44031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Normal Workflow</a:t>
            </a:r>
            <a:endParaRPr/>
          </a:p>
        </p:txBody>
      </p:sp>
      <p:sp>
        <p:nvSpPr>
          <p:cNvPr id="623" name="Google Shape;623;p102"/>
          <p:cNvSpPr/>
          <p:nvPr/>
        </p:nvSpPr>
        <p:spPr>
          <a:xfrm rot="5400000">
            <a:off x="4139850" y="2197950"/>
            <a:ext cx="864300" cy="7476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4" name="Google Shape;624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3"/>
          <p:cNvSpPr txBox="1">
            <a:spLocks noGrp="1"/>
          </p:cNvSpPr>
          <p:nvPr>
            <p:ph type="body" idx="1"/>
          </p:nvPr>
        </p:nvSpPr>
        <p:spPr>
          <a:xfrm>
            <a:off x="306750" y="43529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the exploit takes advantage of this</a:t>
            </a:r>
            <a:endParaRPr/>
          </a:p>
        </p:txBody>
      </p:sp>
      <p:sp>
        <p:nvSpPr>
          <p:cNvPr id="630" name="Google Shape;630;p103"/>
          <p:cNvSpPr/>
          <p:nvPr/>
        </p:nvSpPr>
        <p:spPr>
          <a:xfrm rot="5400000">
            <a:off x="4139850" y="2197950"/>
            <a:ext cx="864300" cy="7476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Controlling the file contents</a:t>
            </a:r>
            <a:endParaRPr/>
          </a:p>
        </p:txBody>
      </p:sp>
      <p:sp>
        <p:nvSpPr>
          <p:cNvPr id="637" name="Google Shape;637;p104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contents written to the file is: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submission.language.run_cmd (eg. “python3 script.py”)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command_line_arguments (eg “--option value”)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We can only control the arguments (the second one)</a:t>
            </a:r>
            <a:endParaRPr/>
          </a:p>
        </p:txBody>
      </p:sp>
      <p:pic>
        <p:nvPicPr>
          <p:cNvPr id="638" name="Google Shape;63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3450"/>
            <a:ext cx="10889775" cy="1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Judge0 work?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1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Submit code with HTTP request, get stdout and other metrics</a:t>
            </a:r>
            <a:endParaRPr/>
          </a:p>
        </p:txBody>
      </p:sp>
      <p:pic>
        <p:nvPicPr>
          <p:cNvPr id="233" name="Google Shape;2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0" y="1767400"/>
            <a:ext cx="7525248" cy="29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1"/>
          <p:cNvSpPr/>
          <p:nvPr/>
        </p:nvSpPr>
        <p:spPr>
          <a:xfrm>
            <a:off x="888350" y="2906850"/>
            <a:ext cx="1455900" cy="1431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51"/>
          <p:cNvSpPr/>
          <p:nvPr/>
        </p:nvSpPr>
        <p:spPr>
          <a:xfrm>
            <a:off x="4697750" y="2906850"/>
            <a:ext cx="1027200" cy="1431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Controlling the File Write</a:t>
            </a:r>
            <a:endParaRPr/>
          </a:p>
        </p:txBody>
      </p:sp>
      <p:sp>
        <p:nvSpPr>
          <p:cNvPr id="645" name="Google Shape;645;p105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Use the blacklist bypass found previously, but also use it to create a symlink:</a:t>
            </a:r>
            <a:endParaRPr/>
          </a:p>
        </p:txBody>
      </p:sp>
      <p:pic>
        <p:nvPicPr>
          <p:cNvPr id="646" name="Google Shape;64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043180"/>
            <a:ext cx="9144002" cy="213064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05"/>
          <p:cNvSpPr/>
          <p:nvPr/>
        </p:nvSpPr>
        <p:spPr>
          <a:xfrm>
            <a:off x="715600" y="3173350"/>
            <a:ext cx="8340600" cy="552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8" name="Google Shape;64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1524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 we want to run complex commands?</a:t>
            </a:r>
            <a:endParaRPr/>
          </a:p>
        </p:txBody>
      </p:sp>
      <p:sp>
        <p:nvSpPr>
          <p:cNvPr id="655" name="Google Shape;655;p106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Remember, our payload still has a blacklist applied.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However, if we can encode our payload, we can run whatever command we want.</a:t>
            </a:r>
            <a:endParaRPr/>
          </a:p>
        </p:txBody>
      </p:sp>
      <p:pic>
        <p:nvPicPr>
          <p:cNvPr id="656" name="Google Shape;65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6" y="3180325"/>
            <a:ext cx="831497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Potential attack surface</a:t>
            </a:r>
            <a:endParaRPr/>
          </a:p>
        </p:txBody>
      </p:sp>
      <p:pic>
        <p:nvPicPr>
          <p:cNvPr id="663" name="Google Shape;66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3363"/>
            <a:ext cx="8839204" cy="279677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Reporting the bug</a:t>
            </a:r>
            <a:endParaRPr/>
          </a:p>
        </p:txBody>
      </p:sp>
      <p:sp>
        <p:nvSpPr>
          <p:cNvPr id="670" name="Google Shape;670;p108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if the author decides to patch gsub to avoid newlines?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rely on it twice in this exploit, but it isn’t the root cause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Would be nice if I could still get this to work without gsub, then I could report issues separately (and they can get patched separately)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71" name="Google Shape;671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issues</a:t>
            </a:r>
            <a:endParaRPr/>
          </a:p>
        </p:txBody>
      </p:sp>
      <p:sp>
        <p:nvSpPr>
          <p:cNvPr id="677" name="Google Shape;677;p109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are relying on newline injection in the compiler arguments to create the symlink and trigger the vulnerability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are relying on newline injection in the runtime arguments to execute our payload once the file is overwritten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We need to handle both of them without using newline injection.</a:t>
            </a:r>
            <a:endParaRPr/>
          </a:p>
        </p:txBody>
      </p:sp>
      <p:sp>
        <p:nvSpPr>
          <p:cNvPr id="678" name="Google Shape;678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the symlink</a:t>
            </a:r>
            <a:endParaRPr/>
          </a:p>
        </p:txBody>
      </p:sp>
      <p:sp>
        <p:nvSpPr>
          <p:cNvPr id="684" name="Google Shape;684;p110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Judge0 supports supplying a ZIP file rather than a single script.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aseline="30000">
                <a:solidFill>
                  <a:srgbClr val="B7B7B7"/>
                </a:solidFill>
              </a:rPr>
              <a:t>(Side note: unzip occurs inside sandbox so zip slip doesn’t work)</a:t>
            </a:r>
            <a:endParaRPr baseline="30000">
              <a:solidFill>
                <a:srgbClr val="B7B7B7"/>
              </a:solidFill>
            </a:endParaRPr>
          </a:p>
        </p:txBody>
      </p:sp>
      <p:sp>
        <p:nvSpPr>
          <p:cNvPr id="685" name="Google Shape;685;p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  <p:pic>
        <p:nvPicPr>
          <p:cNvPr id="686" name="Google Shape;68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0" y="2492506"/>
            <a:ext cx="9144003" cy="178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Executing our payload</a:t>
            </a:r>
            <a:endParaRPr/>
          </a:p>
        </p:txBody>
      </p:sp>
      <p:sp>
        <p:nvSpPr>
          <p:cNvPr id="692" name="Google Shape;692;p111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can’t use a newline to run our shell, but perhaps one of the supported languages has a flag that lets us run code?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issue is, most languages will treat command line arguments at the end as arguments to the program (as opposed to arguments to the interpreter)</a:t>
            </a:r>
            <a:endParaRPr/>
          </a:p>
        </p:txBody>
      </p:sp>
      <p:sp>
        <p:nvSpPr>
          <p:cNvPr id="693" name="Google Shape;693;p1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  <p:pic>
        <p:nvPicPr>
          <p:cNvPr id="694" name="Google Shape;69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25" y="3525574"/>
            <a:ext cx="8345349" cy="9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&lt;Side Note /&gt;</a:t>
            </a:r>
            <a:endParaRPr/>
          </a:p>
        </p:txBody>
      </p:sp>
      <p:sp>
        <p:nvSpPr>
          <p:cNvPr id="700" name="Google Shape;700;p112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can’t we put our payload in script.py?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script.py is a local path to a script, and our current working directory will be incorrect.</a:t>
            </a:r>
            <a:endParaRPr/>
          </a:p>
        </p:txBody>
      </p:sp>
      <p:sp>
        <p:nvSpPr>
          <p:cNvPr id="701" name="Google Shape;701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language that fits our needs</a:t>
            </a:r>
            <a:endParaRPr/>
          </a:p>
        </p:txBody>
      </p:sp>
      <p:sp>
        <p:nvSpPr>
          <p:cNvPr id="707" name="Google Shape;707;p1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68</a:t>
            </a:fld>
            <a:endParaRPr/>
          </a:p>
        </p:txBody>
      </p:sp>
      <p:pic>
        <p:nvPicPr>
          <p:cNvPr id="708" name="Google Shape;70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44" y="1123125"/>
            <a:ext cx="4797676" cy="12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675" y="2458150"/>
            <a:ext cx="6171152" cy="24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69</a:t>
            </a:fld>
            <a:endParaRPr/>
          </a:p>
        </p:txBody>
      </p:sp>
      <p:pic>
        <p:nvPicPr>
          <p:cNvPr id="715" name="Google Shape;71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25" y="349225"/>
            <a:ext cx="8345153" cy="44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Lots of features and supported languages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2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idea of Judge0 is simple, but it</a:t>
            </a:r>
            <a:br>
              <a:rPr lang="en-GB"/>
            </a:br>
            <a:r>
              <a:rPr lang="en-GB"/>
              <a:t>supports a lot of options.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Around 80 languages and 30</a:t>
            </a:r>
            <a:br>
              <a:rPr lang="en-GB"/>
            </a:br>
            <a:r>
              <a:rPr lang="en-GB"/>
              <a:t>runtime options</a:t>
            </a:r>
            <a:endParaRPr/>
          </a:p>
        </p:txBody>
      </p:sp>
      <p:pic>
        <p:nvPicPr>
          <p:cNvPr id="243" name="Google Shape;243;p52"/>
          <p:cNvPicPr preferRelativeResize="0"/>
          <p:nvPr/>
        </p:nvPicPr>
        <p:blipFill rotWithShape="1">
          <a:blip r:embed="rId3">
            <a:alphaModFix/>
          </a:blip>
          <a:srcRect b="65607"/>
          <a:stretch/>
        </p:blipFill>
        <p:spPr>
          <a:xfrm>
            <a:off x="4645200" y="1017725"/>
            <a:ext cx="6920851" cy="36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2"/>
          <p:cNvPicPr preferRelativeResize="0"/>
          <p:nvPr/>
        </p:nvPicPr>
        <p:blipFill rotWithShape="1">
          <a:blip r:embed="rId4">
            <a:alphaModFix/>
          </a:blip>
          <a:srcRect b="65607"/>
          <a:stretch/>
        </p:blipFill>
        <p:spPr>
          <a:xfrm>
            <a:off x="7347900" y="1017725"/>
            <a:ext cx="3694450" cy="3637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(what could possibly go wrong)</a:t>
            </a:r>
            <a:endParaRPr/>
          </a:p>
        </p:txBody>
      </p:sp>
      <p:sp>
        <p:nvSpPr>
          <p:cNvPr id="721" name="Google Shape;721;p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Reporting the findings</a:t>
            </a:r>
            <a:endParaRPr/>
          </a:p>
        </p:txBody>
      </p:sp>
      <p:sp>
        <p:nvSpPr>
          <p:cNvPr id="727" name="Google Shape;727;p1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reporting process</a:t>
            </a:r>
            <a:endParaRPr/>
          </a:p>
        </p:txBody>
      </p:sp>
      <p:sp>
        <p:nvSpPr>
          <p:cNvPr id="762" name="Google Shape;762;p121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Seeing as it is open source on Github, we can use Github’s security page to achieve this.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 helped him to set this up over call</a:t>
            </a:r>
            <a:br>
              <a:rPr lang="en-GB"/>
            </a:br>
            <a:r>
              <a:rPr lang="en-GB"/>
              <a:t>(it’s really easy)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We can also request CVEs through</a:t>
            </a:r>
            <a:br>
              <a:rPr lang="en-GB"/>
            </a:br>
            <a:r>
              <a:rPr lang="en-GB"/>
              <a:t>Github.</a:t>
            </a:r>
            <a:endParaRPr/>
          </a:p>
        </p:txBody>
      </p:sp>
      <p:pic>
        <p:nvPicPr>
          <p:cNvPr id="763" name="Google Shape;76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70731"/>
            <a:ext cx="4572000" cy="347276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SSRF: CVE-2024-29021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Sandbox escape: CVE-2024-29021</a:t>
            </a:r>
            <a:endParaRPr/>
          </a:p>
        </p:txBody>
      </p:sp>
      <p:sp>
        <p:nvSpPr>
          <p:cNvPr id="770" name="Google Shape;770;p1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bypass</a:t>
            </a:r>
            <a:endParaRPr/>
          </a:p>
        </p:txBody>
      </p:sp>
      <p:sp>
        <p:nvSpPr>
          <p:cNvPr id="776" name="Google Shape;776;p1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history after patch</a:t>
            </a:r>
            <a:endParaRPr/>
          </a:p>
        </p:txBody>
      </p:sp>
      <p:pic>
        <p:nvPicPr>
          <p:cNvPr id="782" name="Google Shape;78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46" y="353666"/>
            <a:ext cx="4963900" cy="37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the patch works</a:t>
            </a:r>
            <a:endParaRPr/>
          </a:p>
        </p:txBody>
      </p:sp>
      <p:sp>
        <p:nvSpPr>
          <p:cNvPr id="789" name="Google Shape;789;p125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are now running as user</a:t>
            </a:r>
            <a:br>
              <a:rPr lang="en-GB"/>
            </a:br>
            <a:r>
              <a:rPr lang="en-GB"/>
              <a:t>Judge0 (low privileged, sudo</a:t>
            </a:r>
            <a:br>
              <a:rPr lang="en-GB"/>
            </a:br>
            <a:r>
              <a:rPr lang="en-GB"/>
              <a:t>permission)</a:t>
            </a:r>
            <a:br>
              <a:rPr lang="en-GB"/>
            </a:br>
            <a:br>
              <a:rPr lang="en-GB"/>
            </a:br>
            <a:r>
              <a:rPr lang="en-GB"/>
              <a:t>Critical files are owned by root</a:t>
            </a:r>
            <a:endParaRPr/>
          </a:p>
        </p:txBody>
      </p:sp>
      <p:sp>
        <p:nvSpPr>
          <p:cNvPr id="790" name="Google Shape;790;p1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76</a:t>
            </a:fld>
            <a:endParaRPr/>
          </a:p>
        </p:txBody>
      </p:sp>
      <p:pic>
        <p:nvPicPr>
          <p:cNvPr id="791" name="Google Shape;79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983" y="1017725"/>
            <a:ext cx="4929216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983" y="1017725"/>
            <a:ext cx="4929216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the patch works</a:t>
            </a:r>
            <a:endParaRPr/>
          </a:p>
        </p:txBody>
      </p:sp>
      <p:sp>
        <p:nvSpPr>
          <p:cNvPr id="798" name="Google Shape;798;p126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now running as user</a:t>
            </a:r>
            <a:br>
              <a:rPr lang="en-GB"/>
            </a:br>
            <a:r>
              <a:rPr lang="en-GB"/>
              <a:t>Judge0 (low privileged, sudo</a:t>
            </a:r>
            <a:br>
              <a:rPr lang="en-GB"/>
            </a:br>
            <a:r>
              <a:rPr lang="en-GB"/>
              <a:t>permission)</a:t>
            </a:r>
            <a:br>
              <a:rPr lang="en-GB"/>
            </a:br>
            <a:br>
              <a:rPr lang="en-GB"/>
            </a:br>
            <a:r>
              <a:rPr lang="en-GB"/>
              <a:t>Critical files are owned by root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It looks like /tmp is still owned</a:t>
            </a:r>
            <a:br>
              <a:rPr lang="en-GB"/>
            </a:br>
            <a:r>
              <a:rPr lang="en-GB"/>
              <a:t>by our user →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(we can overwrite files in it)</a:t>
            </a:r>
            <a:endParaRPr/>
          </a:p>
        </p:txBody>
      </p:sp>
      <p:sp>
        <p:nvSpPr>
          <p:cNvPr id="799" name="Google Shape;799;p126"/>
          <p:cNvSpPr/>
          <p:nvPr/>
        </p:nvSpPr>
        <p:spPr>
          <a:xfrm>
            <a:off x="3926975" y="3581375"/>
            <a:ext cx="3818400" cy="262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2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in /tmp?</a:t>
            </a:r>
            <a:endParaRPr/>
          </a:p>
        </p:txBody>
      </p:sp>
      <p:sp>
        <p:nvSpPr>
          <p:cNvPr id="806" name="Google Shape;806;p1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78</a:t>
            </a:fld>
            <a:endParaRPr/>
          </a:p>
        </p:txBody>
      </p:sp>
      <p:pic>
        <p:nvPicPr>
          <p:cNvPr id="807" name="Google Shape;80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2988"/>
            <a:ext cx="8839200" cy="239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/api/tmp/environment file</a:t>
            </a:r>
            <a:endParaRPr/>
          </a:p>
        </p:txBody>
      </p:sp>
      <p:sp>
        <p:nvSpPr>
          <p:cNvPr id="813" name="Google Shape;813;p1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79</a:t>
            </a:fld>
            <a:endParaRPr/>
          </a:p>
        </p:txBody>
      </p:sp>
      <p:pic>
        <p:nvPicPr>
          <p:cNvPr id="814" name="Google Shape;81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4000"/>
            <a:ext cx="8839200" cy="17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plan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53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Find out how Judge0 runs the code you provide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preventing basic attacks? (eg file traversal, SSRF)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 it possible for submissions to interact with each other concurrently?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Any issues an attacker could use to cheat in a programming contest? (impact?)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52" name="Google Shape;252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Herman fixes the issue</a:t>
            </a:r>
            <a:endParaRPr/>
          </a:p>
        </p:txBody>
      </p:sp>
      <p:pic>
        <p:nvPicPr>
          <p:cNvPr id="820" name="Google Shape;82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00" y="1942638"/>
            <a:ext cx="5998800" cy="125822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had one last trick up my sleeve…</a:t>
            </a:r>
            <a:endParaRPr/>
          </a:p>
        </p:txBody>
      </p:sp>
      <p:sp>
        <p:nvSpPr>
          <p:cNvPr id="827" name="Google Shape;827;p1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 this bug?</a:t>
            </a:r>
            <a:endParaRPr/>
          </a:p>
        </p:txBody>
      </p:sp>
      <p:pic>
        <p:nvPicPr>
          <p:cNvPr id="833" name="Google Shape;83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26000"/>
            <a:ext cx="8839201" cy="291506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3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Bypass Using Chown</a:t>
            </a:r>
            <a:endParaRPr/>
          </a:p>
        </p:txBody>
      </p:sp>
      <p:sp>
        <p:nvSpPr>
          <p:cNvPr id="840" name="Google Shape;840;p132"/>
          <p:cNvSpPr/>
          <p:nvPr/>
        </p:nvSpPr>
        <p:spPr>
          <a:xfrm rot="5400000">
            <a:off x="4139850" y="2197950"/>
            <a:ext cx="864300" cy="7476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1" name="Google Shape;841;p1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CVE-2024-28189</a:t>
            </a:r>
            <a:endParaRPr/>
          </a:p>
        </p:txBody>
      </p:sp>
      <p:sp>
        <p:nvSpPr>
          <p:cNvPr id="847" name="Google Shape;847;p1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research points</a:t>
            </a:r>
            <a:endParaRPr/>
          </a:p>
        </p:txBody>
      </p:sp>
      <p:sp>
        <p:nvSpPr>
          <p:cNvPr id="853" name="Google Shape;853;p134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Since then I have moved on to other things. However, there are still possibilities to be further developed.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Finding an exploit that could target Judge0 instances where we cannot control command_line_arguments would be maximum impact.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This might apply to things like programming interview platforms.</a:t>
            </a:r>
            <a:endParaRPr/>
          </a:p>
        </p:txBody>
      </p:sp>
      <p:sp>
        <p:nvSpPr>
          <p:cNvPr id="854" name="Google Shape;854;p1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Future research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35"/>
          <p:cNvSpPr txBox="1">
            <a:spLocks noGrp="1"/>
          </p:cNvSpPr>
          <p:nvPr>
            <p:ph type="body" idx="1"/>
          </p:nvPr>
        </p:nvSpPr>
        <p:spPr>
          <a:xfrm>
            <a:off x="2823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did take a quick look into this…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Couldn’t really find a suitable language that could create a symlink at compile time (Rust looked promising but I couldn’t get it to work, it’s probably doable with multifile projects but I’m trying to avoid that)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Additionally, not being able to change command_line_arguments gives us limited control over the written program. Couldn’t find a way to manipulate this to get code execution.</a:t>
            </a:r>
            <a:endParaRPr/>
          </a:p>
        </p:txBody>
      </p:sp>
      <p:sp>
        <p:nvSpPr>
          <p:cNvPr id="861" name="Google Shape;861;p1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</a:t>
            </a:r>
            <a:endParaRPr/>
          </a:p>
        </p:txBody>
      </p:sp>
      <p:sp>
        <p:nvSpPr>
          <p:cNvPr id="867" name="Google Shape;867;p1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overview</a:t>
            </a:r>
            <a:endParaRPr/>
          </a:p>
        </p:txBody>
      </p:sp>
      <p:sp>
        <p:nvSpPr>
          <p:cNvPr id="258" name="Google Shape;258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antosec (v1)">
  <a:themeElements>
    <a:clrScheme name="Simple Light">
      <a:dk1>
        <a:srgbClr val="000000"/>
      </a:dk1>
      <a:lt1>
        <a:srgbClr val="FFFFFF"/>
      </a:lt1>
      <a:dk2>
        <a:srgbClr val="E5E5E5"/>
      </a:dk2>
      <a:lt2>
        <a:srgbClr val="E5E5E5"/>
      </a:lt2>
      <a:accent1>
        <a:srgbClr val="FF0000"/>
      </a:accent1>
      <a:accent2>
        <a:srgbClr val="FF0000"/>
      </a:accent2>
      <a:accent3>
        <a:srgbClr val="FF0000"/>
      </a:accent3>
      <a:accent4>
        <a:srgbClr val="FF0000"/>
      </a:accent4>
      <a:accent5>
        <a:srgbClr val="FF0000"/>
      </a:accent5>
      <a:accent6>
        <a:srgbClr val="FF0000"/>
      </a:accent6>
      <a:hlink>
        <a:srgbClr val="FF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1457</Words>
  <Application>Microsoft Macintosh PowerPoint</Application>
  <PresentationFormat>On-screen Show (16:9)</PresentationFormat>
  <Paragraphs>268</Paragraphs>
  <Slides>88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Inter Medium</vt:lpstr>
      <vt:lpstr>Arial</vt:lpstr>
      <vt:lpstr>Inter Black</vt:lpstr>
      <vt:lpstr>Inter</vt:lpstr>
      <vt:lpstr>Inter ExtraBold</vt:lpstr>
      <vt:lpstr>Tantosec (v1)</vt:lpstr>
      <vt:lpstr>How I fully compromised the “most advanced code execution system in the world”</vt:lpstr>
      <vt:lpstr>PowerPoint Presentation</vt:lpstr>
      <vt:lpstr>Story Time</vt:lpstr>
      <vt:lpstr>Competitive Programming Contests</vt:lpstr>
      <vt:lpstr>Judge0</vt:lpstr>
      <vt:lpstr>How does Judge0 work? </vt:lpstr>
      <vt:lpstr>Lots of features and supported languages </vt:lpstr>
      <vt:lpstr>My plan </vt:lpstr>
      <vt:lpstr>Code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initial red flag</vt:lpstr>
      <vt:lpstr>PowerPoint Presentation</vt:lpstr>
      <vt:lpstr>PowerPoint Presentation</vt:lpstr>
      <vt:lpstr>PowerPoint Presentation</vt:lpstr>
      <vt:lpstr>&lt;Side Note&gt;</vt:lpstr>
      <vt:lpstr>Maybe there is something here</vt:lpstr>
      <vt:lpstr>&lt;/Side Note&gt;</vt:lpstr>
      <vt:lpstr>The planTM</vt:lpstr>
      <vt:lpstr>Searching for a foothold</vt:lpstr>
      <vt:lpstr>After a few minutes of searching…</vt:lpstr>
      <vt:lpstr>Blacklist implementation</vt:lpstr>
      <vt:lpstr>Newline Injection</vt:lpstr>
      <vt:lpstr>Newline Injection in action</vt:lpstr>
      <vt:lpstr>That was easy!</vt:lpstr>
      <vt:lpstr>PowerPoint Presentation</vt:lpstr>
      <vt:lpstr>Why is the blacklist unnecessary?</vt:lpstr>
      <vt:lpstr>PowerPoint Presentation</vt:lpstr>
      <vt:lpstr>PowerPoint Presentation</vt:lpstr>
      <vt:lpstr>PowerPoint Presentation</vt:lpstr>
      <vt:lpstr>How about here?</vt:lpstr>
      <vt:lpstr>How Isolate works</vt:lpstr>
      <vt:lpstr>Why it doesn’t work</vt:lpstr>
      <vt:lpstr>An interesting command line flag</vt:lpstr>
      <vt:lpstr>What can we target?</vt:lpstr>
      <vt:lpstr>Service Architecture reminder</vt:lpstr>
      <vt:lpstr>Crazy Idea</vt:lpstr>
      <vt:lpstr>PowerPoint Presentation</vt:lpstr>
      <vt:lpstr>New Issue</vt:lpstr>
      <vt:lpstr>PowerPoint Presentation</vt:lpstr>
      <vt:lpstr>PowerPoint Presentation</vt:lpstr>
      <vt:lpstr>PowerPoint Presentation</vt:lpstr>
      <vt:lpstr>PowerPoint Presentation</vt:lpstr>
      <vt:lpstr>Attack Constraints</vt:lpstr>
      <vt:lpstr>PowerPoint Presentation</vt:lpstr>
      <vt:lpstr>PowerPoint Presentation</vt:lpstr>
      <vt:lpstr>The search for the perfect exploit</vt:lpstr>
      <vt:lpstr>PowerPoint Presentation</vt:lpstr>
      <vt:lpstr>PowerPoint Presentation</vt:lpstr>
      <vt:lpstr>PowerPoint Presentation</vt:lpstr>
      <vt:lpstr>Impact</vt:lpstr>
      <vt:lpstr>Wait a second…</vt:lpstr>
      <vt:lpstr>Why this is a big deal</vt:lpstr>
      <vt:lpstr>PowerPoint Presentation</vt:lpstr>
      <vt:lpstr>PowerPoint Presentation</vt:lpstr>
      <vt:lpstr>Controlling the file contents</vt:lpstr>
      <vt:lpstr>Controlling the File Write</vt:lpstr>
      <vt:lpstr>What if we want to run complex commands?</vt:lpstr>
      <vt:lpstr>PowerPoint Presentation</vt:lpstr>
      <vt:lpstr>Reporting the bug</vt:lpstr>
      <vt:lpstr>Two issues</vt:lpstr>
      <vt:lpstr>Creating the symlink</vt:lpstr>
      <vt:lpstr>Executing our payload</vt:lpstr>
      <vt:lpstr>&lt;Side Note /&gt;</vt:lpstr>
      <vt:lpstr>A language that fits our needs</vt:lpstr>
      <vt:lpstr>PowerPoint Presentation</vt:lpstr>
      <vt:lpstr>Live Demo (what could possibly go wrong)</vt:lpstr>
      <vt:lpstr>Reporting the findings</vt:lpstr>
      <vt:lpstr>The reporting process</vt:lpstr>
      <vt:lpstr>SSRF: CVE-2024-29021 Sandbox escape: CVE-2024-29021</vt:lpstr>
      <vt:lpstr>The bypass</vt:lpstr>
      <vt:lpstr>PowerPoint Presentation</vt:lpstr>
      <vt:lpstr>How the patch works</vt:lpstr>
      <vt:lpstr>How the patch works</vt:lpstr>
      <vt:lpstr>PowerPoint Presentation</vt:lpstr>
      <vt:lpstr>PowerPoint Presentation</vt:lpstr>
      <vt:lpstr>PowerPoint Presentation</vt:lpstr>
      <vt:lpstr>I had one last trick up my sleeve…</vt:lpstr>
      <vt:lpstr>PowerPoint Presentation</vt:lpstr>
      <vt:lpstr>PowerPoint Presentation</vt:lpstr>
      <vt:lpstr>CVE-2024-28189</vt:lpstr>
      <vt:lpstr>Future research points</vt:lpstr>
      <vt:lpstr>Future research points 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fully compromised the “most advanced code execution system in the world”</dc:title>
  <cp:lastModifiedBy>Daniel Cooper</cp:lastModifiedBy>
  <cp:revision>1</cp:revision>
  <dcterms:modified xsi:type="dcterms:W3CDTF">2024-09-29T23:55:17Z</dcterms:modified>
</cp:coreProperties>
</file>